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Average"/>
      <p:regular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90A0AB8-44AC-4759-AA18-6EE05D1D61D2}">
  <a:tblStyle styleId="{990A0AB8-44AC-4759-AA18-6EE05D1D61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Oswald-regular.fntdata"/><Relationship Id="rId23" Type="http://schemas.openxmlformats.org/officeDocument/2006/relationships/slide" Target="slides/slide18.xml"/><Relationship Id="rId45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swa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Droid Serif"/>
              <a:buNone/>
              <a:defRPr sz="4800">
                <a:latin typeface="Droid Serif"/>
                <a:ea typeface="Droid Serif"/>
                <a:cs typeface="Droid Serif"/>
                <a:sym typeface="Droid Serif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E2E2"/>
              </a:buClr>
              <a:buSzPts val="2100"/>
              <a:buFont typeface="Droid Sans"/>
              <a:buNone/>
              <a:defRPr sz="21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2" name="Shape 12"/>
          <p:cNvCxnSpPr/>
          <p:nvPr/>
        </p:nvCxnSpPr>
        <p:spPr>
          <a:xfrm>
            <a:off x="3498925" y="2977250"/>
            <a:ext cx="2081100" cy="0"/>
          </a:xfrm>
          <a:prstGeom prst="straightConnector1">
            <a:avLst/>
          </a:prstGeom>
          <a:noFill/>
          <a:ln cap="flat" cmpd="sng" w="9525">
            <a:solidFill>
              <a:srgbClr val="C8E2E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Sample">
  <p:cSld name="CUSTOM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88686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88686"/>
                </a:solidFill>
              </a:defRPr>
            </a:lvl1pPr>
            <a:lvl2pPr lvl="1">
              <a:buNone/>
              <a:defRPr>
                <a:solidFill>
                  <a:srgbClr val="088686"/>
                </a:solidFill>
              </a:defRPr>
            </a:lvl2pPr>
            <a:lvl3pPr lvl="2">
              <a:buNone/>
              <a:defRPr>
                <a:solidFill>
                  <a:srgbClr val="088686"/>
                </a:solidFill>
              </a:defRPr>
            </a:lvl3pPr>
            <a:lvl4pPr lvl="3">
              <a:buNone/>
              <a:defRPr>
                <a:solidFill>
                  <a:srgbClr val="088686"/>
                </a:solidFill>
              </a:defRPr>
            </a:lvl4pPr>
            <a:lvl5pPr lvl="4">
              <a:buNone/>
              <a:defRPr>
                <a:solidFill>
                  <a:srgbClr val="088686"/>
                </a:solidFill>
              </a:defRPr>
            </a:lvl5pPr>
            <a:lvl6pPr lvl="5">
              <a:buNone/>
              <a:defRPr>
                <a:solidFill>
                  <a:srgbClr val="088686"/>
                </a:solidFill>
              </a:defRPr>
            </a:lvl6pPr>
            <a:lvl7pPr lvl="6">
              <a:buNone/>
              <a:defRPr>
                <a:solidFill>
                  <a:srgbClr val="088686"/>
                </a:solidFill>
              </a:defRPr>
            </a:lvl7pPr>
            <a:lvl8pPr lvl="7">
              <a:buNone/>
              <a:defRPr>
                <a:solidFill>
                  <a:srgbClr val="088686"/>
                </a:solidFill>
              </a:defRPr>
            </a:lvl8pPr>
            <a:lvl9pPr lvl="8">
              <a:buNone/>
              <a:defRPr>
                <a:solidFill>
                  <a:srgbClr val="088686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C8E2E2"/>
              </a:buClr>
              <a:buSzPts val="1800"/>
              <a:buChar char="•"/>
              <a:defRPr>
                <a:solidFill>
                  <a:srgbClr val="C8E2E2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C8E2E2"/>
              </a:buClr>
              <a:buSzPts val="1400"/>
              <a:buChar char="○"/>
              <a:defRPr>
                <a:solidFill>
                  <a:srgbClr val="C8E2E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C8E2E2"/>
              </a:buClr>
              <a:buSzPts val="1400"/>
              <a:buChar char="■"/>
              <a:defRPr>
                <a:solidFill>
                  <a:srgbClr val="C8E2E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C8E2E2"/>
              </a:buClr>
              <a:buSzPts val="1400"/>
              <a:buChar char="●"/>
              <a:defRPr>
                <a:solidFill>
                  <a:srgbClr val="C8E2E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C8E2E2"/>
              </a:buClr>
              <a:buSzPts val="1400"/>
              <a:buChar char="○"/>
              <a:defRPr>
                <a:solidFill>
                  <a:srgbClr val="C8E2E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C8E2E2"/>
              </a:buClr>
              <a:buSzPts val="1400"/>
              <a:buChar char="■"/>
              <a:defRPr>
                <a:solidFill>
                  <a:srgbClr val="C8E2E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C8E2E2"/>
              </a:buClr>
              <a:buSzPts val="1400"/>
              <a:buChar char="●"/>
              <a:defRPr>
                <a:solidFill>
                  <a:srgbClr val="C8E2E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C8E2E2"/>
              </a:buClr>
              <a:buSzPts val="1400"/>
              <a:buChar char="○"/>
              <a:defRPr>
                <a:solidFill>
                  <a:srgbClr val="C8E2E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C8E2E2"/>
              </a:buClr>
              <a:buSzPts val="1400"/>
              <a:buChar char="■"/>
              <a:defRPr>
                <a:solidFill>
                  <a:srgbClr val="C8E2E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buNone/>
              <a:defRPr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Shape 3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rgbClr val="134F5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Droid Serif"/>
              <a:buNone/>
              <a:defRPr sz="30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  <a:defRPr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○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■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○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■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○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verage"/>
              <a:buChar char="■"/>
              <a:defRPr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1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 algn="r">
              <a:buNone/>
              <a:defRPr sz="11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 algn="r">
              <a:buNone/>
              <a:defRPr sz="11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 algn="r">
              <a:buNone/>
              <a:defRPr sz="11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 algn="r">
              <a:buNone/>
              <a:defRPr sz="11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 algn="r">
              <a:buNone/>
              <a:defRPr sz="11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 algn="r">
              <a:buNone/>
              <a:defRPr sz="11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 algn="r">
              <a:buNone/>
              <a:defRPr sz="11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 algn="r">
              <a:buNone/>
              <a:defRPr sz="1100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it.ly/1WicamQ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s231n.github.io/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eepdish.io/2015/02/24/network-initialization/" TargetMode="External"/><Relationship Id="rId4" Type="http://schemas.openxmlformats.org/officeDocument/2006/relationships/hyperlink" Target="https://en.wikipedia.org/wiki/Universal_approximation_theorem" TargetMode="External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udacity.com/course/deep-learning--ud730" TargetMode="External"/><Relationship Id="rId4" Type="http://schemas.openxmlformats.org/officeDocument/2006/relationships/hyperlink" Target="http://vision.stanford.edu/teaching/cs231n/linear-classify-demo/" TargetMode="External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://cs231n.github.io/optimization-1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lmjohns3.com/src/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://cs231n.github.i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cs231n.github.io/convolutional-networks/" TargetMode="External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cs231n.github.io/convolutional-networks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cs231n.github.io/convolutional-networks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hyperlink" Target="https://github.com/chaosmai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amazon.com/Data-Visualization-AngularJS-Christoph-Korner/dp/1784398489" TargetMode="External"/><Relationship Id="rId4" Type="http://schemas.openxmlformats.org/officeDocument/2006/relationships/hyperlink" Target="http://www.amazon.com/Learning-Responsive-Visualization-Christoph-Korner/dp/178588378X/" TargetMode="External"/><Relationship Id="rId9" Type="http://schemas.openxmlformats.org/officeDocument/2006/relationships/hyperlink" Target="https://plus.google.com/+ChrisiHififm" TargetMode="External"/><Relationship Id="rId5" Type="http://schemas.openxmlformats.org/officeDocument/2006/relationships/hyperlink" Target="http://n3-charts.github.io/line-chart/" TargetMode="External"/><Relationship Id="rId6" Type="http://schemas.openxmlformats.org/officeDocument/2006/relationships/hyperlink" Target="http://www.meetup.com/de/Vienna-Kaggle-Meetup-Machine-Learning-Competitions/" TargetMode="External"/><Relationship Id="rId7" Type="http://schemas.openxmlformats.org/officeDocument/2006/relationships/hyperlink" Target="https://at.linkedin.com/in/christophkoerner" TargetMode="External"/><Relationship Id="rId8" Type="http://schemas.openxmlformats.org/officeDocument/2006/relationships/hyperlink" Target="https://twitter.com/ChrisiKrnr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arxiv.org/pdf/1409.4842v1.pdf" TargetMode="External"/><Relationship Id="rId4" Type="http://schemas.openxmlformats.org/officeDocument/2006/relationships/hyperlink" Target="http://vision.princeton.edu/courses/COS598/2015sp/slides/GoogLeNet/2014-10-17_dlrg.pdf" TargetMode="External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1512.03385v1.pdf" TargetMode="External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karpathy/convnetj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cs.stanford.edu/people/karpathy/convnetjs/demo/mnist.html" TargetMode="External"/><Relationship Id="rId4" Type="http://schemas.openxmlformats.org/officeDocument/2006/relationships/hyperlink" Target="http://cs.stanford.edu/people/karpathy/convnetjs/demo/cifar10.html" TargetMode="External"/><Relationship Id="rId5" Type="http://schemas.openxmlformats.org/officeDocument/2006/relationships/hyperlink" Target="http://vision.stanford.edu/teaching/cs231n/" TargetMode="External"/><Relationship Id="rId6" Type="http://schemas.openxmlformats.org/officeDocument/2006/relationships/hyperlink" Target="http://cs.stanford.edu/people/karpathy/convnetj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eveloper.mozilla.org/de/docs/Web/JavaScript/Reference/Global_Objects/Float32Array" TargetMode="External"/><Relationship Id="rId4" Type="http://schemas.openxmlformats.org/officeDocument/2006/relationships/hyperlink" Target="https://developer.mozilla.org/de/docs/Web/JavaScript/Reference/Global_Objects/Float64Array" TargetMode="External"/><Relationship Id="rId5" Type="http://schemas.openxmlformats.org/officeDocument/2006/relationships/hyperlink" Target="https://developer.mozilla.org/en-US/docs/Web/JavaScript/Reference/Global_Objects/TypedArray/fil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stackoverflow.com/questions/5349425/whats-the-fastest-way-to-loop-through-an-array-in-javascrip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vision.princeton.edu/courses/COS598/2015sp/slides/GoogLeNet/2014-10-17_dlrg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BVLC/caffe/tree/master/models" TargetMode="External"/><Relationship Id="rId4" Type="http://schemas.openxmlformats.org/officeDocument/2006/relationships/hyperlink" Target="https://github.com/BVLC/caffe/wiki/Model-Zoo" TargetMode="External"/><Relationship Id="rId5" Type="http://schemas.openxmlformats.org/officeDocument/2006/relationships/hyperlink" Target="https://github.com/shelhamer/fcn.berkeleyvision.org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chaosmail/caffejs" TargetMode="External"/><Relationship Id="rId4" Type="http://schemas.openxmlformats.org/officeDocument/2006/relationships/hyperlink" Target="https://github.com/fchollet/keras/pull/1669/files#diff-388f0221aadc8371ae8d37e990ee026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arxiv.org/pdf/1312.4400v3.pdf" TargetMode="External"/><Relationship Id="rId4" Type="http://schemas.openxmlformats.org/officeDocument/2006/relationships/hyperlink" Target="https://github.com/shelhamer/fcn.berkeleyvision.org" TargetMode="External"/><Relationship Id="rId5" Type="http://schemas.openxmlformats.org/officeDocument/2006/relationships/hyperlink" Target="http://learningwebcl.com/" TargetMode="External"/><Relationship Id="rId6" Type="http://schemas.openxmlformats.org/officeDocument/2006/relationships/hyperlink" Target="https://webassembly.github.io/" TargetMode="External"/><Relationship Id="rId7" Type="http://schemas.openxmlformats.org/officeDocument/2006/relationships/hyperlink" Target="http://arxiv.org/pdf/1510.00149v3.pdf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playground.tensorflow.org/" TargetMode="External"/><Relationship Id="rId4" Type="http://schemas.openxmlformats.org/officeDocument/2006/relationships/hyperlink" Target="http://vision.stanford.edu/teaching/cs231n/" TargetMode="External"/><Relationship Id="rId9" Type="http://schemas.openxmlformats.org/officeDocument/2006/relationships/hyperlink" Target="https://github.com/google/deepdream/blob/master/dream.ipynb" TargetMode="External"/><Relationship Id="rId5" Type="http://schemas.openxmlformats.org/officeDocument/2006/relationships/hyperlink" Target="http://cs231n.github.io/convolutional-networks" TargetMode="External"/><Relationship Id="rId6" Type="http://schemas.openxmlformats.org/officeDocument/2006/relationships/hyperlink" Target="https://archive.org/details/cs231n-CNNs" TargetMode="External"/><Relationship Id="rId7" Type="http://schemas.openxmlformats.org/officeDocument/2006/relationships/hyperlink" Target="http://vision.stanford.edu/teaching/cs231n/slides/caffe_tutorial.pdf" TargetMode="External"/><Relationship Id="rId8" Type="http://schemas.openxmlformats.org/officeDocument/2006/relationships/hyperlink" Target="https://www.udacity.com/course/deep-learning--ud730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cs231n.github.io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s.ubc.ca/~schmidtm/Software/L1General/examples.html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hyperlink" Target="http://cs231n.github.i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ConvNetJS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Deep Learning in the Browser</a:t>
            </a:r>
            <a:endParaRPr sz="3600"/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Christoph Körner</a:t>
            </a:r>
            <a:endParaRPr/>
          </a:p>
        </p:txBody>
      </p:sp>
      <p:sp>
        <p:nvSpPr>
          <p:cNvPr id="60" name="Shape 60"/>
          <p:cNvSpPr txBox="1"/>
          <p:nvPr/>
        </p:nvSpPr>
        <p:spPr>
          <a:xfrm>
            <a:off x="143407" y="4865850"/>
            <a:ext cx="3620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C8E2E2"/>
                </a:solidFill>
                <a:latin typeface="Average"/>
                <a:ea typeface="Average"/>
                <a:cs typeface="Average"/>
                <a:sym typeface="Average"/>
              </a:rPr>
              <a:t>Slides available on </a:t>
            </a:r>
            <a:r>
              <a:rPr lang="en-GB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bit.ly/1WicamQ</a:t>
            </a:r>
            <a:endParaRPr/>
          </a:p>
        </p:txBody>
      </p:sp>
      <p:sp>
        <p:nvSpPr>
          <p:cNvPr id="61" name="Shape 61"/>
          <p:cNvSpPr txBox="1"/>
          <p:nvPr>
            <p:ph idx="4294967295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Classifier			y = Wx + b</a:t>
            </a:r>
            <a:endParaRPr/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CS231n Github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00" y="1403001"/>
            <a:ext cx="7717176" cy="28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Non-linearities (Activation functions)</a:t>
            </a:r>
            <a:endParaRPr/>
          </a:p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deepdish.io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/>
              <a:t>Needed for building 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universal approximators</a:t>
            </a:r>
            <a:endParaRPr sz="2400"/>
          </a:p>
        </p:txBody>
      </p:sp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354" y="2229575"/>
            <a:ext cx="7460700" cy="2131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 the Error (Loss)</a:t>
            </a:r>
            <a:endParaRPr/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241800" y="4646725"/>
            <a:ext cx="7759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Udacity Tensorflow</a:t>
            </a: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, </a:t>
            </a:r>
            <a:r>
              <a:rPr lang="en-GB" u="sng">
                <a:solidFill>
                  <a:schemeClr val="accent5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Interactive Demo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175" y="1421450"/>
            <a:ext cx="5336450" cy="291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Optimization (1)</a:t>
            </a:r>
            <a:endParaRPr/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00" y="1465374"/>
            <a:ext cx="5896600" cy="24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CS231n Github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Optimization (2)</a:t>
            </a:r>
            <a:endParaRPr/>
          </a:p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lmjohns3.com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1328738"/>
            <a:ext cx="38100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</a:t>
            </a:r>
            <a:endParaRPr/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350" y="1142275"/>
            <a:ext cx="48672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CS231n Github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Neural Nets: Ingredients</a:t>
            </a:r>
            <a:endParaRPr/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Convolution of Volumes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Pooling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Many layers, many parameters, much fun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Convolutions</a:t>
            </a:r>
            <a:endParaRPr/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CS231n Github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138" y="1609725"/>
            <a:ext cx="541972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Pooling</a:t>
            </a:r>
            <a:endParaRPr/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CS231n Github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37887"/>
            <a:ext cx="3514675" cy="27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5950" y="1708625"/>
            <a:ext cx="4779101" cy="22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Layers, AlexNet</a:t>
            </a:r>
            <a:endParaRPr/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241800" y="4646725"/>
            <a:ext cx="77298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ImageNet Classification with Deep Convolutional Neural Networks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13" y="1347788"/>
            <a:ext cx="76485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Visual Computing at Vienna University of Technology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Intern in the Big Data Team at T-Mobile Austria</a:t>
            </a:r>
            <a:endParaRPr>
              <a:solidFill>
                <a:srgbClr val="F1C232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Author of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Data Visualizations with D3 and AngularJS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Author of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Learning Responsive Data Visualization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Contributor at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n3-line-chart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Organizer of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Vienna Kaggle Meetup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LinkedIn: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at.linkedin.com/in/christophkoerner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Twitter: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@ChrisiKrnr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Google+: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+ChrisiHififm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Github: </a:t>
            </a:r>
            <a:r>
              <a:rPr lang="en-GB" u="sng">
                <a:solidFill>
                  <a:schemeClr val="hlink"/>
                </a:solidFill>
                <a:hlinkClick r:id="rId10"/>
              </a:rPr>
              <a:t>github.com/chaosmail</a:t>
            </a:r>
            <a:endParaRPr/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40275" y="347687"/>
            <a:ext cx="1415825" cy="1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more Layers, GoogLeNet</a:t>
            </a:r>
            <a:endParaRPr/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241800" y="4646725"/>
            <a:ext cx="77340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Going deeper with convolutions</a:t>
            </a: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,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Great Slides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00" y="1577499"/>
            <a:ext cx="7949700" cy="23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More Layers, VGG vs. ResNet</a:t>
            </a:r>
            <a:endParaRPr/>
          </a:p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241800" y="4646725"/>
            <a:ext cx="72903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Deep Residual Learning for Image Recognition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933902" y="-571427"/>
            <a:ext cx="3210251" cy="67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ConvNetJS</a:t>
            </a:r>
            <a:endParaRPr sz="1800"/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Github by Andrej Karpathy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Convolutional Neural Nets in the Browser</a:t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E2E2"/>
              </a:buClr>
              <a:buSzPts val="2400"/>
              <a:buFont typeface="Average"/>
              <a:buChar char="•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Network and Layers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including Conv, Pool, etc.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Network Training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Including SGD, momentum, etc.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Visualization of Activations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JSON import and export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Cool demos: </a:t>
            </a:r>
            <a:r>
              <a:rPr lang="en-GB" sz="24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MNIST Train</a:t>
            </a: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, </a:t>
            </a:r>
            <a:r>
              <a:rPr lang="en-GB" sz="24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CIFAR Train</a:t>
            </a: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, </a:t>
            </a:r>
            <a:r>
              <a:rPr lang="en-GB" sz="2400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5"/>
              </a:rPr>
              <a:t>CIFAR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6"/>
              </a:rPr>
              <a:t>ConvNetJS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ConvNetJS Layers</a:t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E2E2"/>
              </a:buClr>
              <a:buSzPts val="2000"/>
              <a:buFont typeface="Average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Input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Inner Product: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FC, Conv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Pool (only max pool)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Dropout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Normalization: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LRN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Loss: 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Softmax, Regression, SVM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Non-linearities: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ReLU, Sigmoid, Maxout, Tanh, 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ConvNetJS Training</a:t>
            </a:r>
            <a:endParaRPr/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E2E2"/>
              </a:buClr>
              <a:buSzPts val="2000"/>
              <a:buFont typeface="Average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Optimization methods: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SGD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Adam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Adadelta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Adagrad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Nestrov momentum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47" name="Shape 2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convnetjs</a:t>
            </a:r>
            <a:r>
              <a:rPr lang="en-GB"/>
              <a:t>.Net</a:t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Layers stored as Arrays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Net.layers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Forward and Backward pass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Net.forward(vol)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Net.backward(y)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•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Import &amp; Export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Net.toJSON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erif"/>
              <a:buChar char="○"/>
            </a:pPr>
            <a:r>
              <a:rPr lang="en-GB"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Net.fromJSON</a:t>
            </a:r>
            <a:endParaRPr sz="24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convnetjs</a:t>
            </a:r>
            <a:r>
              <a:rPr lang="en-GB"/>
              <a:t>.Layer</a:t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 dimensions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Layer.out_sx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Layer.out_sy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Layer.out_depth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Forward and Backward pass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Layer.forward(vol)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Layer.backward(y)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Stores last volumes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Layer.in_act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Layer.out_act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convnetjs.Vol</a:t>
            </a:r>
            <a:endParaRPr/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Volumes stored as Typed Arrays (column vectors)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Vol.get(x, y, d)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Vol.set(x, y, d, value)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Dimensions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Vol.sx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Vol.sy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Vol.depth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•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Weights and Gradients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Vol.w</a:t>
            </a:r>
            <a:endParaRPr sz="2000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roid Serif"/>
              <a:buChar char="○"/>
            </a:pPr>
            <a:r>
              <a:rPr lang="en-GB" sz="2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Vol.dw</a:t>
            </a:r>
            <a:r>
              <a:rPr lang="en-GB" sz="2000"/>
              <a:t> </a:t>
            </a:r>
            <a:endParaRPr sz="2000"/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u="sng">
                <a:solidFill>
                  <a:schemeClr val="hlink"/>
                </a:solidFill>
                <a:hlinkClick r:id="rId3"/>
              </a:rPr>
              <a:t>Float32Array</a:t>
            </a:r>
            <a:r>
              <a:rPr lang="en-GB" sz="3000"/>
              <a:t>, </a:t>
            </a:r>
            <a:r>
              <a:rPr lang="en-GB" sz="3000" u="sng">
                <a:solidFill>
                  <a:schemeClr val="hlink"/>
                </a:solidFill>
                <a:hlinkClick r:id="rId4"/>
              </a:rPr>
              <a:t>Float64Array</a:t>
            </a:r>
            <a:r>
              <a:rPr lang="en-GB" sz="3000"/>
              <a:t>, …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Typed arrays are fast for storing large blobs</a:t>
            </a:r>
            <a:endParaRPr sz="3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000"/>
              <a:t> </a:t>
            </a:r>
            <a:endParaRPr sz="3000"/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75" name="Shape 275"/>
          <p:cNvGraphicFramePr/>
          <p:nvPr/>
        </p:nvGraphicFramePr>
        <p:xfrm>
          <a:off x="508625" y="276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{990A0AB8-44AC-4759-AA18-6EE05D1D61D2}</a:tableStyleId>
              </a:tblPr>
              <a:tblGrid>
                <a:gridCol w="2023775"/>
                <a:gridCol w="2023775"/>
                <a:gridCol w="2023775"/>
                <a:gridCol w="2023775"/>
              </a:tblGrid>
              <a:tr h="416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Array</a:t>
                      </a:r>
                      <a:endParaRPr b="1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Float64Array</a:t>
                      </a:r>
                      <a:endParaRPr b="1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Float32Array</a:t>
                      </a:r>
                      <a:endParaRPr b="1"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Create zero filled</a:t>
                      </a:r>
                      <a:endParaRPr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0.624</a:t>
                      </a:r>
                      <a:endParaRPr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0.266</a:t>
                      </a:r>
                      <a:endParaRPr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5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0.139</a:t>
                      </a:r>
                      <a:endParaRPr>
                        <a:solidFill>
                          <a:schemeClr val="accent5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Fill iter. / </a:t>
                      </a:r>
                      <a:r>
                        <a:rPr lang="en-GB" u="sng">
                          <a:solidFill>
                            <a:schemeClr val="hlink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  <a:hlinkClick r:id="rId5"/>
                        </a:rPr>
                        <a:t>method</a:t>
                      </a:r>
                      <a:endParaRPr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0.228</a:t>
                      </a:r>
                      <a:endParaRPr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0.228 / 0.817</a:t>
                      </a:r>
                      <a:endParaRPr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0.270 / 0.954</a:t>
                      </a:r>
                      <a:endParaRPr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Copy array</a:t>
                      </a:r>
                      <a:endParaRPr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5.425</a:t>
                      </a:r>
                      <a:endParaRPr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C8E2E2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0.050</a:t>
                      </a:r>
                      <a:endParaRPr>
                        <a:solidFill>
                          <a:srgbClr val="C8E2E2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5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0.024</a:t>
                      </a:r>
                      <a:endParaRPr>
                        <a:solidFill>
                          <a:schemeClr val="accent5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Typed Arrays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Deep Learning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ConvNetJS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Caffe models in ConvNetJS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Whats next</a:t>
            </a:r>
            <a:endParaRPr sz="3000"/>
          </a:p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669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GB" sz="24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GB" sz="24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24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len </a:t>
            </a:r>
            <a:r>
              <a:rPr lang="en-GB" sz="24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A.length; i </a:t>
            </a:r>
            <a:r>
              <a:rPr lang="en-GB" sz="24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len; </a:t>
            </a:r>
            <a:r>
              <a:rPr lang="en-GB" sz="24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i) {</a:t>
            </a:r>
            <a:b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2400">
                <a:solidFill>
                  <a:srgbClr val="AF82D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Code goes here</a:t>
            </a:r>
            <a:b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3B3B3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 for loops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Stackoverflow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Slow, due to sequential computation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Array layer structure (no </a:t>
            </a:r>
            <a:r>
              <a:rPr lang="en-GB" sz="3000" u="sng">
                <a:solidFill>
                  <a:schemeClr val="hlink"/>
                </a:solidFill>
                <a:hlinkClick r:id="rId3"/>
              </a:rPr>
              <a:t>Inception modules</a:t>
            </a:r>
            <a:r>
              <a:rPr lang="en-GB" sz="3000"/>
              <a:t>)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No Recurrent Networks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Dropout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Limited memory in the browser, JSON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I don’t want to train models in the browser</a:t>
            </a:r>
            <a:endParaRPr sz="3000"/>
          </a:p>
        </p:txBody>
      </p:sp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of ConvNetJS</a:t>
            </a:r>
            <a:endParaRPr/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Offline training (many GPUs, long time)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Export weights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Perform only forward pass (no BP needed)</a:t>
            </a:r>
            <a:endParaRPr sz="3000"/>
          </a:p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pre-trained Models</a:t>
            </a:r>
            <a:endParaRPr/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pre-trained Models</a:t>
            </a:r>
            <a:endParaRPr/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Popular pre-trained models are available</a:t>
            </a:r>
            <a:endParaRPr sz="3000"/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GB" sz="3000" u="sng">
                <a:solidFill>
                  <a:schemeClr val="hlink"/>
                </a:solidFill>
                <a:hlinkClick r:id="rId3"/>
              </a:rPr>
              <a:t>Caffe</a:t>
            </a:r>
            <a:endParaRPr/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GB" sz="3000" u="sng">
                <a:solidFill>
                  <a:schemeClr val="hlink"/>
                </a:solidFill>
                <a:hlinkClick r:id="rId4"/>
              </a:rPr>
              <a:t>Model-Zoo</a:t>
            </a:r>
            <a:endParaRPr/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GB" sz="3000" u="sng">
                <a:solidFill>
                  <a:schemeClr val="hlink"/>
                </a:solidFill>
                <a:hlinkClick r:id="rId5"/>
              </a:rPr>
              <a:t>FCN Berkley Vision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Structure in ProtoBuf files *.prototxt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Weights in binary files *.caffemodel</a:t>
            </a:r>
            <a:endParaRPr sz="3000"/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CaffeJS</a:t>
            </a:r>
            <a:r>
              <a:rPr lang="en-GB"/>
              <a:t> - Caffe Models in the Browser</a:t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Work in progress… 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Parses *.prototxt files to ConvNetJS models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Transforms *.caffemodel weights into text files (one file per layer) -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#1669 in Keras</a:t>
            </a:r>
            <a:endParaRPr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Updates weights in ConvNetJS models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Graph structure for layers + layerIterator</a:t>
            </a:r>
            <a:endParaRPr sz="3000"/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8E2E2"/>
              </a:buClr>
              <a:buSzPts val="3000"/>
              <a:buFont typeface="Average"/>
              <a:buChar char="•"/>
            </a:pPr>
            <a:r>
              <a:rPr lang="en-GB" sz="3000"/>
              <a:t>Teaching &amp; Learning</a:t>
            </a:r>
            <a:endParaRPr sz="3000"/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8E2E2"/>
              </a:buClr>
              <a:buSzPts val="3000"/>
              <a:buFont typeface="Average"/>
              <a:buChar char="○"/>
            </a:pPr>
            <a:r>
              <a:rPr lang="en-GB" sz="3000"/>
              <a:t>No requirements (but a browser)</a:t>
            </a:r>
            <a:endParaRPr sz="3000"/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GB" sz="3000"/>
              <a:t>Understand &amp; analyze Deep Nets</a:t>
            </a:r>
            <a:endParaRPr sz="3000"/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GB" sz="3000"/>
              <a:t>Debugging of Deep Nets (FF and BP)</a:t>
            </a:r>
            <a:endParaRPr sz="3000"/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GB" sz="3000"/>
              <a:t>Visualize the filters, layers, activations, etc.</a:t>
            </a:r>
            <a:endParaRPr sz="3000"/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GB" sz="3000"/>
              <a:t>Feed webcam stream into Deep Nets</a:t>
            </a:r>
            <a:endParaRPr sz="3000"/>
          </a:p>
        </p:txBody>
      </p:sp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CaffeJS</a:t>
            </a:r>
            <a:endParaRPr/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Forward pass still slow</a:t>
            </a:r>
            <a:endParaRPr sz="3000"/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GB" sz="3000"/>
              <a:t>6s for GoogLeNet</a:t>
            </a:r>
            <a:endParaRPr sz="3000"/>
          </a:p>
          <a:p>
            <a: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-GB" sz="3000"/>
              <a:t>Most time spend in early convolutions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Too much overhead for weights (fc6 and fc7)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Uses only layers, no blobs ()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Memory issues (above 200MB) - can we convert weights into images?</a:t>
            </a:r>
            <a:endParaRPr sz="3000"/>
          </a:p>
        </p:txBody>
      </p:sp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of CaffeJS</a:t>
            </a:r>
            <a:endParaRPr/>
          </a:p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Whats next</a:t>
            </a:r>
            <a:endParaRPr/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u="sng">
                <a:solidFill>
                  <a:schemeClr val="accent5"/>
                </a:solidFill>
                <a:hlinkClick r:id="rId3"/>
              </a:rPr>
              <a:t>Network in a Network (NIN)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u="sng">
                <a:solidFill>
                  <a:schemeClr val="accent5"/>
                </a:solidFill>
                <a:hlinkClick r:id="rId4"/>
              </a:rPr>
              <a:t>Fully Convolutional Nets (FCN)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u="sng">
                <a:solidFill>
                  <a:schemeClr val="hlink"/>
                </a:solidFill>
                <a:hlinkClick r:id="rId5"/>
              </a:rPr>
              <a:t>WebCL</a:t>
            </a:r>
            <a:r>
              <a:rPr lang="en-GB" sz="3000"/>
              <a:t>: Heterogeneous parallel computing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u="sng">
                <a:solidFill>
                  <a:schemeClr val="hlink"/>
                </a:solidFill>
                <a:hlinkClick r:id="rId6"/>
              </a:rPr>
              <a:t>WebAssembly</a:t>
            </a:r>
            <a:r>
              <a:rPr lang="en-GB" sz="3000"/>
              <a:t>: Compilation to the web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u="sng">
                <a:solidFill>
                  <a:schemeClr val="hlink"/>
                </a:solidFill>
                <a:hlinkClick r:id="rId7"/>
              </a:rPr>
              <a:t>Deep Compression</a:t>
            </a:r>
            <a:r>
              <a:rPr lang="en-GB" sz="3000"/>
              <a:t>: AlexNet on 7MB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More Layers!</a:t>
            </a:r>
            <a:endParaRPr sz="3000"/>
          </a:p>
        </p:txBody>
      </p:sp>
      <p:sp>
        <p:nvSpPr>
          <p:cNvPr id="333" name="Shape 3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more useful resources</a:t>
            </a:r>
            <a:endParaRPr/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311700" y="11411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u="sng">
                <a:solidFill>
                  <a:schemeClr val="hlink"/>
                </a:solidFill>
                <a:hlinkClick r:id="rId3"/>
              </a:rPr>
              <a:t>Tensorflow Playground</a:t>
            </a:r>
            <a:r>
              <a:rPr lang="en-GB" sz="3000"/>
              <a:t>: Neural Nets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CS231n: </a:t>
            </a:r>
            <a:r>
              <a:rPr lang="en-GB" sz="3000" u="sng">
                <a:solidFill>
                  <a:schemeClr val="hlink"/>
                </a:solidFill>
                <a:hlinkClick r:id="rId4"/>
              </a:rPr>
              <a:t>Lecture</a:t>
            </a:r>
            <a:r>
              <a:rPr lang="en-GB" sz="3000"/>
              <a:t>, </a:t>
            </a:r>
            <a:r>
              <a:rPr lang="en-GB" sz="3000" u="sng">
                <a:solidFill>
                  <a:schemeClr val="hlink"/>
                </a:solidFill>
                <a:hlinkClick r:id="rId5"/>
              </a:rPr>
              <a:t>Github,</a:t>
            </a:r>
            <a:r>
              <a:rPr lang="en-GB" sz="3000"/>
              <a:t> and </a:t>
            </a:r>
            <a:r>
              <a:rPr lang="en-GB" sz="3000" u="sng">
                <a:solidFill>
                  <a:schemeClr val="hlink"/>
                </a:solidFill>
                <a:hlinkClick r:id="rId6"/>
              </a:rPr>
              <a:t>videos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CS231n: </a:t>
            </a:r>
            <a:r>
              <a:rPr lang="en-GB" sz="3000" u="sng">
                <a:solidFill>
                  <a:schemeClr val="hlink"/>
                </a:solidFill>
                <a:hlinkClick r:id="rId7"/>
              </a:rPr>
              <a:t>Caffe Tutorial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u="sng">
                <a:solidFill>
                  <a:schemeClr val="hlink"/>
                </a:solidFill>
                <a:hlinkClick r:id="rId8"/>
              </a:rPr>
              <a:t>Udacity Tensorflow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 u="sng">
                <a:solidFill>
                  <a:schemeClr val="hlink"/>
                </a:solidFill>
                <a:hlinkClick r:id="rId9"/>
              </a:rPr>
              <a:t>DeepDream</a:t>
            </a:r>
            <a:endParaRPr sz="3000"/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you.</a:t>
            </a:r>
            <a:endParaRPr/>
          </a:p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(in 5 min)</a:t>
            </a:r>
            <a:endParaRPr/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Classification</a:t>
            </a:r>
            <a:endParaRPr/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CS231n Github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900" y="1206025"/>
            <a:ext cx="7015000" cy="322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Spatial Localization and Detection</a:t>
            </a:r>
            <a:endParaRPr/>
          </a:p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CS231n Lecture Notes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1160325"/>
            <a:ext cx="7605685" cy="31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General: Regression</a:t>
            </a:r>
            <a:endParaRPr/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3"/>
              </a:rPr>
              <a:t>CS UBC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30925"/>
            <a:ext cx="4454775" cy="33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351" y="1090950"/>
            <a:ext cx="4811300" cy="35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241800" y="4646723"/>
            <a:ext cx="3700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8E2E2"/>
                </a:solidFill>
                <a:latin typeface="Droid Serif"/>
                <a:ea typeface="Droid Serif"/>
                <a:cs typeface="Droid Serif"/>
                <a:sym typeface="Droid Serif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Droid Serif"/>
                <a:ea typeface="Droid Serif"/>
                <a:cs typeface="Droid Serif"/>
                <a:sym typeface="Droid Serif"/>
                <a:hlinkClick r:id="rId4"/>
              </a:rPr>
              <a:t>CS231n Github</a:t>
            </a:r>
            <a:endParaRPr>
              <a:solidFill>
                <a:srgbClr val="C8E2E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Nets: Ingredients</a:t>
            </a:r>
            <a:endParaRPr/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>
              <a:spcBef>
                <a:spcPts val="160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Linear Classification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Non-linearities (Activation functions)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Compute Error Loss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GB" sz="3000"/>
              <a:t>Optimization (Back-propagation)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